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56" r:id="rId8"/>
    <p:sldId id="401" r:id="rId9"/>
    <p:sldId id="417" r:id="rId10"/>
    <p:sldId id="400" r:id="rId11"/>
    <p:sldId id="416" r:id="rId12"/>
    <p:sldId id="375" r:id="rId13"/>
    <p:sldId id="369" r:id="rId14"/>
    <p:sldId id="376" r:id="rId15"/>
    <p:sldId id="405" r:id="rId16"/>
    <p:sldId id="402" r:id="rId17"/>
    <p:sldId id="403" r:id="rId18"/>
    <p:sldId id="404" r:id="rId19"/>
    <p:sldId id="362" r:id="rId20"/>
    <p:sldId id="261" r:id="rId21"/>
    <p:sldId id="358" r:id="rId22"/>
    <p:sldId id="262" r:id="rId23"/>
    <p:sldId id="263" r:id="rId24"/>
    <p:sldId id="264" r:id="rId25"/>
    <p:sldId id="406" r:id="rId26"/>
    <p:sldId id="407" r:id="rId27"/>
    <p:sldId id="414" r:id="rId28"/>
    <p:sldId id="266" r:id="rId29"/>
    <p:sldId id="377" r:id="rId30"/>
    <p:sldId id="265" r:id="rId31"/>
    <p:sldId id="364" r:id="rId32"/>
    <p:sldId id="258" r:id="rId33"/>
    <p:sldId id="260" r:id="rId34"/>
    <p:sldId id="267" r:id="rId35"/>
    <p:sldId id="268" r:id="rId36"/>
    <p:sldId id="328" r:id="rId37"/>
    <p:sldId id="378" r:id="rId38"/>
    <p:sldId id="37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  <p1510:client id="{FFA43349-97EE-49AF-B4CF-9775559057B7}" v="1" dt="2024-04-18T05:35:13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2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Takaaki Masaki" userId="56a88eee-ec65-40f9-8642-be59fd24ba9b" providerId="ADAL" clId="{FFA43349-97EE-49AF-B4CF-9775559057B7}"/>
    <pc:docChg chg="undo custSel addSld delSld modSld">
      <pc:chgData name="Takaaki Masaki" userId="56a88eee-ec65-40f9-8642-be59fd24ba9b" providerId="ADAL" clId="{FFA43349-97EE-49AF-B4CF-9775559057B7}" dt="2024-04-18T05:35:33.572" v="14" actId="47"/>
      <pc:docMkLst>
        <pc:docMk/>
      </pc:docMkLst>
      <pc:sldChg chg="modSp mod">
        <pc:chgData name="Takaaki Masaki" userId="56a88eee-ec65-40f9-8642-be59fd24ba9b" providerId="ADAL" clId="{FFA43349-97EE-49AF-B4CF-9775559057B7}" dt="2024-04-18T05:34:52.526" v="4"/>
        <pc:sldMkLst>
          <pc:docMk/>
          <pc:sldMk cId="2539712035" sldId="256"/>
        </pc:sldMkLst>
        <pc:spChg chg="mod">
          <ac:chgData name="Takaaki Masaki" userId="56a88eee-ec65-40f9-8642-be59fd24ba9b" providerId="ADAL" clId="{FFA43349-97EE-49AF-B4CF-9775559057B7}" dt="2024-04-18T05:34:52.526" v="4"/>
          <ac:spMkLst>
            <pc:docMk/>
            <pc:sldMk cId="2539712035" sldId="256"/>
            <ac:spMk id="2" creationId="{500B4985-5844-4EB1-9DE5-6177B9061EB1}"/>
          </ac:spMkLst>
        </pc:spChg>
      </pc:sldChg>
      <pc:sldChg chg="new del">
        <pc:chgData name="Takaaki Masaki" userId="56a88eee-ec65-40f9-8642-be59fd24ba9b" providerId="ADAL" clId="{FFA43349-97EE-49AF-B4CF-9775559057B7}" dt="2024-04-18T05:35:33.572" v="14" actId="47"/>
        <pc:sldMkLst>
          <pc:docMk/>
          <pc:sldMk cId="1328860275" sldId="415"/>
        </pc:sldMkLst>
      </pc:sldChg>
      <pc:sldChg chg="modSp add mod">
        <pc:chgData name="Takaaki Masaki" userId="56a88eee-ec65-40f9-8642-be59fd24ba9b" providerId="ADAL" clId="{FFA43349-97EE-49AF-B4CF-9775559057B7}" dt="2024-04-18T05:35:30.644" v="13" actId="27636"/>
        <pc:sldMkLst>
          <pc:docMk/>
          <pc:sldMk cId="876548794" sldId="416"/>
        </pc:sldMkLst>
        <pc:spChg chg="mod">
          <ac:chgData name="Takaaki Masaki" userId="56a88eee-ec65-40f9-8642-be59fd24ba9b" providerId="ADAL" clId="{FFA43349-97EE-49AF-B4CF-9775559057B7}" dt="2024-04-18T05:35:30.644" v="13" actId="27636"/>
          <ac:spMkLst>
            <pc:docMk/>
            <pc:sldMk cId="876548794" sldId="416"/>
            <ac:spMk id="2" creationId="{500B4985-5844-4EB1-9DE5-6177B9061EB1}"/>
          </ac:spMkLst>
        </pc:spChg>
      </pc:sldChg>
    </pc:docChg>
  </pc:docChgLst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4/22/2024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https://unstats.un.org/unsd/environment/FDES/FDES-2015-supporting-tools/FDES.pdf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01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https://unstats.un.org/unsd/environment/FDES/FDES-2015-supporting-tools/FDES.pdf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on this: https://www.e-education.psu.edu/geog160/node/1918</a:t>
            </a:r>
          </a:p>
          <a:p>
            <a:r>
              <a:rPr lang="en-US" dirty="0"/>
              <a:t>See more on https://www.joaoleitao.com/different-world-map-projections/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lecture-code.R" TargetMode="Externa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akaakimasaki/tanzania_spatial_training_2024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handson.R" TargetMode="Externa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Big Data and Geospatial Analysis in Agriculture and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2" y="1460500"/>
            <a:ext cx="6867296" cy="460086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endParaRPr lang="en-US" b="0" i="0" dirty="0">
              <a:solidFill>
                <a:srgbClr val="002345"/>
              </a:solidFill>
              <a:effectLst/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Adobe Tagged Image File Format (TIFF or TIF, same thing) is so universally used as a format for imagery. TIF files can contain tags, additional items of information, that can be used to extend the standard for different purposes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A </a:t>
            </a:r>
            <a:r>
              <a:rPr lang="en-US" dirty="0" err="1">
                <a:solidFill>
                  <a:srgbClr val="002345"/>
                </a:solidFill>
                <a:latin typeface="+mn-lt"/>
              </a:rPr>
              <a:t>GeoTIFF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 is a TIF file that ends in a three letter . </a:t>
            </a:r>
            <a:r>
              <a:rPr lang="en-US" dirty="0" err="1">
                <a:solidFill>
                  <a:srgbClr val="002345"/>
                </a:solidFill>
                <a:latin typeface="+mn-lt"/>
              </a:rPr>
              <a:t>tif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 extension just like other TIF files, but a </a:t>
            </a:r>
            <a:r>
              <a:rPr lang="en-US" dirty="0" err="1">
                <a:solidFill>
                  <a:srgbClr val="002345"/>
                </a:solidFill>
                <a:latin typeface="+mn-lt"/>
              </a:rPr>
              <a:t>GeoTIFF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 contains additional tags that provide projection information for that image as specified by the </a:t>
            </a:r>
            <a:r>
              <a:rPr lang="en-US" dirty="0" err="1">
                <a:solidFill>
                  <a:srgbClr val="002345"/>
                </a:solidFill>
                <a:latin typeface="+mn-lt"/>
              </a:rPr>
              <a:t>GeoTIFF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 standard.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Network Common Data Form (</a:t>
            </a: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) is a file format for storing multidimensional scientific data (variables) such as temperature, humidity, pressure, wind speed, and direction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67BE421-91F1-2DFC-9788-791DA5C2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98" y="1867996"/>
            <a:ext cx="1423125" cy="14400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9788C17-D4B1-BC86-8B4E-ADE5AACE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98" y="40488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>
                <a:hlinkClick r:id="rId2"/>
              </a:rPr>
              <a:t>1-lecture_code.R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24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428F-2732-C7FC-461B-6F57B1E1B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https://github.com/takaakimasaki/tanzania_spatial_training_2024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45C42-C6ED-4DC7-4F72-805142AF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0E4DA-E67D-8A81-5F2F-7365997E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F0C39C-1B49-D648-18E4-585F5A4DE2D6}"/>
              </a:ext>
            </a:extLst>
          </p:cNvPr>
          <p:cNvSpPr txBox="1">
            <a:spLocks/>
          </p:cNvSpPr>
          <p:nvPr/>
        </p:nvSpPr>
        <p:spPr bwMode="auto">
          <a:xfrm>
            <a:off x="352174" y="260638"/>
            <a:ext cx="8439652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/>
              <a:t>Overview of the workshop</a:t>
            </a:r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4B14D-381E-4D94-EE31-DD4979ED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648"/>
            <a:ext cx="9144000" cy="42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>
                <a:hlinkClick r:id="rId2"/>
              </a:rPr>
              <a:t>1_handson.R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3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1: Introduction to Big Data, GIS, and R programming</a:t>
            </a:r>
            <a:br>
              <a:rPr lang="en-US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87654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E69392-55CB-089F-A754-BB69F7E67143}"/>
              </a:ext>
            </a:extLst>
          </p:cNvPr>
          <p:cNvSpPr/>
          <p:nvPr/>
        </p:nvSpPr>
        <p:spPr bwMode="auto">
          <a:xfrm>
            <a:off x="3474720" y="487968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1F305D-8F2E-AA83-C242-E9DD4A02CB87}"/>
              </a:ext>
            </a:extLst>
          </p:cNvPr>
          <p:cNvSpPr/>
          <p:nvPr/>
        </p:nvSpPr>
        <p:spPr bwMode="auto">
          <a:xfrm>
            <a:off x="3457303" y="1424139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DFC9F9-E917-DDE2-1467-DA3F09F988C4}"/>
              </a:ext>
            </a:extLst>
          </p:cNvPr>
          <p:cNvSpPr/>
          <p:nvPr/>
        </p:nvSpPr>
        <p:spPr bwMode="auto">
          <a:xfrm>
            <a:off x="3474720" y="3125462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7FDA49-8E3A-48E0-93F9-C08F2E6A8035}"/>
              </a:ext>
            </a:extLst>
          </p:cNvPr>
          <p:cNvSpPr/>
          <p:nvPr/>
        </p:nvSpPr>
        <p:spPr bwMode="auto">
          <a:xfrm>
            <a:off x="3431177" y="4061633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12739</TotalTime>
  <Words>1363</Words>
  <Application>Microsoft Office PowerPoint</Application>
  <PresentationFormat>On-screen Show (4:3)</PresentationFormat>
  <Paragraphs>217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 and Geospatial Analysis in Agriculture and Environment</vt:lpstr>
      <vt:lpstr>Overview of the workshop</vt:lpstr>
      <vt:lpstr>PowerPoint Presentation</vt:lpstr>
      <vt:lpstr>Brief introduction</vt:lpstr>
      <vt:lpstr>day 1: Introduction to Big Data, GIS, and R programming 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9</cp:revision>
  <dcterms:created xsi:type="dcterms:W3CDTF">2021-02-18T16:05:50Z</dcterms:created>
  <dcterms:modified xsi:type="dcterms:W3CDTF">2024-04-22T14:23:19Z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